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9753600" cx="130048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  <p:embeddedFont>
      <p:font typeface="Gill Sans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ill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Gill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大標題與副標題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2"/>
          <p:cNvCxnSpPr/>
          <p:nvPr/>
        </p:nvCxnSpPr>
        <p:spPr>
          <a:xfrm>
            <a:off x="508000" y="5181600"/>
            <a:ext cx="11988800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5pPr>
            <a:lvl6pPr indent="-262889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6pPr>
            <a:lvl7pPr indent="-262889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7pPr>
            <a:lvl8pPr indent="-262890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8pPr>
            <a:lvl9pPr indent="-262890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名言語錄">
  <p:cSld name="名言語錄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508000" y="5918200"/>
            <a:ext cx="119888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D9D9D"/>
              </a:buClr>
              <a:buSzPts val="3000"/>
              <a:buFont typeface="Gill Sans"/>
              <a:buNone/>
              <a:defRPr i="1" sz="3000">
                <a:solidFill>
                  <a:srgbClr val="9D9D9D"/>
                </a:solidFill>
              </a:defRPr>
            </a:lvl1pPr>
            <a:lvl2pPr indent="-262890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2pPr>
            <a:lvl3pPr indent="-262889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3pPr>
            <a:lvl4pPr indent="-262889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4pPr>
            <a:lvl5pPr indent="-262889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5pPr>
            <a:lvl6pPr indent="-262889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6pPr>
            <a:lvl7pPr indent="-262889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7pPr>
            <a:lvl8pPr indent="-262890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8pPr>
            <a:lvl9pPr indent="-262890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  <a:defRPr sz="3600"/>
            </a:lvl1pPr>
            <a:lvl2pPr indent="-262890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2pPr>
            <a:lvl3pPr indent="-262889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3pPr>
            <a:lvl4pPr indent="-262889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4pPr>
            <a:lvl5pPr indent="-262889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5pPr>
            <a:lvl6pPr indent="-262889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6pPr>
            <a:lvl7pPr indent="-262889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7pPr>
            <a:lvl8pPr indent="-262890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8pPr>
            <a:lvl9pPr indent="-262890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照片">
  <p:cSld name="照片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>
            <p:ph idx="2" type="pic"/>
          </p:nvPr>
        </p:nvSpPr>
        <p:spPr>
          <a:xfrm>
            <a:off x="-114300" y="0"/>
            <a:ext cx="14622784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>
  <p:cSld name="空白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大標題與項目符號" showMasterSp="0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08000" y="2578100"/>
            <a:ext cx="11988800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 flipH="1" rot="10800000">
            <a:off x="508000" y="9245597"/>
            <a:ext cx="11988800" cy="3"/>
          </a:xfrm>
          <a:prstGeom prst="straightConnector1">
            <a:avLst/>
          </a:prstGeom>
          <a:noFill/>
          <a:ln cap="flat" cmpd="sng" w="762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9" name="Google Shape;19;p3"/>
          <p:cNvCxnSpPr/>
          <p:nvPr/>
        </p:nvCxnSpPr>
        <p:spPr>
          <a:xfrm flipH="1" rot="10800000">
            <a:off x="508000" y="508000"/>
            <a:ext cx="11988800" cy="1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62890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1pPr>
            <a:lvl2pPr indent="-262890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2pPr>
            <a:lvl3pPr indent="-262889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3pPr>
            <a:lvl4pPr indent="-262889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4pPr>
            <a:lvl5pPr indent="-262889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5pPr>
            <a:lvl6pPr indent="-262889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6pPr>
            <a:lvl7pPr indent="-262889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7pPr>
            <a:lvl8pPr indent="-262890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8pPr>
            <a:lvl9pPr indent="-262890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照片 - 直式">
  <p:cSld name="照片 - 直式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>
            <p:ph idx="2" type="pic"/>
          </p:nvPr>
        </p:nvSpPr>
        <p:spPr>
          <a:xfrm>
            <a:off x="6807200" y="596900"/>
            <a:ext cx="5575300" cy="8325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5pPr>
            <a:lvl6pPr indent="-262889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6pPr>
            <a:lvl7pPr indent="-262889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7pPr>
            <a:lvl8pPr indent="-262890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8pPr>
            <a:lvl9pPr indent="-262890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照片 - 水平">
  <p:cSld name="照片 - 水平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>
            <p:ph idx="2" type="pic"/>
          </p:nvPr>
        </p:nvSpPr>
        <p:spPr>
          <a:xfrm>
            <a:off x="622300" y="101600"/>
            <a:ext cx="11760200" cy="7840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00"/>
              <a:buFont typeface="Gill Sans"/>
              <a:buNone/>
              <a:defRPr sz="2400"/>
            </a:lvl5pPr>
            <a:lvl6pPr indent="-262889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6pPr>
            <a:lvl7pPr indent="-262889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7pPr>
            <a:lvl8pPr indent="-262890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8pPr>
            <a:lvl9pPr indent="-262890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大標題 - 中央">
  <p:cSld name="大標題 - 中央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大標題 - 上方" showMasterSp="0">
  <p:cSld name="大標題 - 上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508000" y="2578100"/>
            <a:ext cx="11997292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8" name="Google Shape;38;p7"/>
          <p:cNvCxnSpPr/>
          <p:nvPr/>
        </p:nvCxnSpPr>
        <p:spPr>
          <a:xfrm flipH="1" rot="10800000">
            <a:off x="508000" y="9245597"/>
            <a:ext cx="11988800" cy="3"/>
          </a:xfrm>
          <a:prstGeom prst="straightConnector1">
            <a:avLst/>
          </a:prstGeom>
          <a:noFill/>
          <a:ln cap="flat" cmpd="sng" w="762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" name="Google Shape;39;p7"/>
          <p:cNvCxnSpPr/>
          <p:nvPr/>
        </p:nvCxnSpPr>
        <p:spPr>
          <a:xfrm flipH="1" rot="10800000">
            <a:off x="508000" y="508000"/>
            <a:ext cx="11988800" cy="1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0" name="Google Shape;40;p7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大標題、項目符號與照片" showMasterSp="0">
  <p:cSld name="大標題、項目符號與照片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8"/>
          <p:cNvCxnSpPr/>
          <p:nvPr/>
        </p:nvCxnSpPr>
        <p:spPr>
          <a:xfrm>
            <a:off x="508000" y="2578100"/>
            <a:ext cx="11988800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" name="Google Shape;44;p8"/>
          <p:cNvCxnSpPr/>
          <p:nvPr/>
        </p:nvCxnSpPr>
        <p:spPr>
          <a:xfrm flipH="1" rot="10800000">
            <a:off x="508000" y="9245597"/>
            <a:ext cx="11988800" cy="3"/>
          </a:xfrm>
          <a:prstGeom prst="straightConnector1">
            <a:avLst/>
          </a:prstGeom>
          <a:noFill/>
          <a:ln cap="flat" cmpd="sng" w="762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" name="Google Shape;45;p8"/>
          <p:cNvCxnSpPr/>
          <p:nvPr/>
        </p:nvCxnSpPr>
        <p:spPr>
          <a:xfrm flipH="1" rot="10800000">
            <a:off x="508000" y="508000"/>
            <a:ext cx="11988800" cy="1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6" name="Google Shape;46;p8"/>
          <p:cNvSpPr/>
          <p:nvPr>
            <p:ph idx="2" type="pic"/>
          </p:nvPr>
        </p:nvSpPr>
        <p:spPr>
          <a:xfrm>
            <a:off x="-838200" y="2997200"/>
            <a:ext cx="8286750" cy="5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606060"/>
              </a:buClr>
              <a:buSzPts val="900"/>
              <a:buFont typeface="Gill Sans"/>
              <a:buChar char="•"/>
              <a:defRPr sz="3000"/>
            </a:lvl1pPr>
            <a:lvl2pPr indent="-2857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606060"/>
              </a:buClr>
              <a:buSzPts val="900"/>
              <a:buFont typeface="Gill Sans"/>
              <a:buChar char="•"/>
              <a:defRPr sz="3000"/>
            </a:lvl2pPr>
            <a:lvl3pPr indent="-2857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606060"/>
              </a:buClr>
              <a:buSzPts val="900"/>
              <a:buFont typeface="Gill Sans"/>
              <a:buChar char="•"/>
              <a:defRPr sz="3000"/>
            </a:lvl3pPr>
            <a:lvl4pPr indent="-2857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606060"/>
              </a:buClr>
              <a:buSzPts val="900"/>
              <a:buFont typeface="Gill Sans"/>
              <a:buChar char="•"/>
              <a:defRPr sz="3000"/>
            </a:lvl4pPr>
            <a:lvl5pPr indent="-2857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606060"/>
              </a:buClr>
              <a:buSzPts val="900"/>
              <a:buFont typeface="Gill Sans"/>
              <a:buChar char="•"/>
              <a:defRPr sz="3000"/>
            </a:lvl5pPr>
            <a:lvl6pPr indent="-262889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6pPr>
            <a:lvl7pPr indent="-262889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7pPr>
            <a:lvl8pPr indent="-262890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8pPr>
            <a:lvl9pPr indent="-262890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項目符號">
  <p:cSld name="項目符號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body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62890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1pPr>
            <a:lvl2pPr indent="-262890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2pPr>
            <a:lvl3pPr indent="-262889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3pPr>
            <a:lvl4pPr indent="-262889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4pPr>
            <a:lvl5pPr indent="-262889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5pPr>
            <a:lvl6pPr indent="-262889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6pPr>
            <a:lvl7pPr indent="-262889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7pPr>
            <a:lvl8pPr indent="-262890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8pPr>
            <a:lvl9pPr indent="-262890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540"/>
              <a:buChar char="•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照片 - 一頁三張">
  <p:cSld name="照片 - 一頁三張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>
            <p:ph idx="2" type="pic"/>
          </p:nvPr>
        </p:nvSpPr>
        <p:spPr>
          <a:xfrm>
            <a:off x="6642100" y="914400"/>
            <a:ext cx="5727700" cy="3820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5" name="Google Shape;55;p10"/>
          <p:cNvSpPr/>
          <p:nvPr>
            <p:ph idx="3" type="pic"/>
          </p:nvPr>
        </p:nvSpPr>
        <p:spPr>
          <a:xfrm>
            <a:off x="6654800" y="4851400"/>
            <a:ext cx="5753100" cy="3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0"/>
          <p:cNvSpPr/>
          <p:nvPr>
            <p:ph idx="4" type="pic"/>
          </p:nvPr>
        </p:nvSpPr>
        <p:spPr>
          <a:xfrm>
            <a:off x="622300" y="584200"/>
            <a:ext cx="5575300" cy="8325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flipH="1" rot="10800000">
            <a:off x="508000" y="9245597"/>
            <a:ext cx="11988800" cy="3"/>
          </a:xfrm>
          <a:prstGeom prst="straightConnector1">
            <a:avLst/>
          </a:prstGeom>
          <a:noFill/>
          <a:ln cap="flat" cmpd="sng" w="762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" name="Google Shape;7;p1"/>
          <p:cNvCxnSpPr/>
          <p:nvPr/>
        </p:nvCxnSpPr>
        <p:spPr>
          <a:xfrm flipH="1" rot="10800000">
            <a:off x="508000" y="508000"/>
            <a:ext cx="11988800" cy="1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9337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93369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3369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3369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337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337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337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337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337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  <a:defRPr b="0" i="0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  <a:defRPr b="0" i="0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  <a:defRPr b="0" i="0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  <a:defRPr b="0" i="0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  <a:defRPr b="0" i="0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  <a:defRPr b="0" i="0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  <a:defRPr b="0" i="0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  <a:defRPr b="0" i="0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  <a:defRPr b="0" i="0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  <a:defRPr b="0" i="0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Relationship Id="rId8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2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jp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0.jpg"/><Relationship Id="rId8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4294967295" type="ctr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</a:pPr>
            <a:r>
              <a:rPr b="0" i="0" lang="en-US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股市新聞對股市的影響</a:t>
            </a:r>
            <a:endParaRPr/>
          </a:p>
        </p:txBody>
      </p:sp>
      <p:sp>
        <p:nvSpPr>
          <p:cNvPr id="72" name="Google Shape;72;p14"/>
          <p:cNvSpPr txBox="1"/>
          <p:nvPr>
            <p:ph idx="4294967295" type="subTitle"/>
          </p:nvPr>
        </p:nvSpPr>
        <p:spPr>
          <a:xfrm>
            <a:off x="546041" y="5446154"/>
            <a:ext cx="5691120" cy="292969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968"/>
              <a:buFont typeface="Gill Sans"/>
              <a:buNone/>
            </a:pPr>
            <a:r>
              <a:rPr b="0" i="0" lang="en-US" sz="3968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心心發大財</a:t>
            </a:r>
            <a:endParaRPr b="0" i="0" sz="24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18"/>
              <a:buFont typeface="Gill Sans"/>
              <a:buNone/>
            </a:pPr>
            <a:r>
              <a:rPr b="0" i="0" lang="en-US" sz="2418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經濟三 蔡淳如</a:t>
            </a:r>
            <a:endParaRPr b="0" i="0" sz="24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18"/>
              <a:buFont typeface="Gill Sans"/>
              <a:buNone/>
            </a:pPr>
            <a:r>
              <a:rPr b="0" i="0" lang="en-US" sz="2418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經濟三 翁立昌</a:t>
            </a:r>
            <a:endParaRPr b="0" i="0" sz="24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18"/>
              <a:buFont typeface="Gill Sans"/>
              <a:buNone/>
            </a:pPr>
            <a:r>
              <a:rPr b="0" i="0" lang="en-US" sz="2418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經濟三 陳又加</a:t>
            </a:r>
            <a:endParaRPr b="0" i="0" sz="24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418"/>
              <a:buFont typeface="Gill Sans"/>
              <a:buNone/>
            </a:pPr>
            <a:r>
              <a:rPr b="0" i="0" lang="en-US" sz="2418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經濟三 陳飛岳</a:t>
            </a:r>
            <a:endParaRPr b="0" i="0" sz="24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3" name="Google Shape;73;p14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74" name="Google Shape;74;p14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80707504_2677740282307541_4156916876624003072_n.png"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9882" y="3753854"/>
            <a:ext cx="7218535" cy="541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79" name="Google Shape;7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2963" y="5317052"/>
            <a:ext cx="2286001" cy="19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3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224" name="Google Shape;224;p23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8" name="Google Shape;228;p23"/>
          <p:cNvSpPr txBox="1"/>
          <p:nvPr/>
        </p:nvSpPr>
        <p:spPr>
          <a:xfrm>
            <a:off x="493183" y="677333"/>
            <a:ext cx="46863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報告架構（資料截圖）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397237" y="1576916"/>
            <a:ext cx="10504932" cy="319517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69794" lvl="0" marL="369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stock_all_cor.csv         法人</a:t>
            </a:r>
            <a:endParaRPr b="0" i="0" sz="36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9794" lvl="0" marL="369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散戶 = 全部 - 法人</a:t>
            </a:r>
            <a:endParaRPr b="0" i="0" sz="36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5835" lvl="0" marL="29583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用散戶的買賣差額判斷散戶對於未來的想法</a:t>
            </a:r>
            <a:endParaRPr b="0" i="0" sz="36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5835" lvl="0" marL="29583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假設散戶買進&gt;賣出，代表散戶覺得未來會漲</a:t>
            </a:r>
            <a:endParaRPr b="0" i="0" sz="36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5835" lvl="0" marL="29583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評價：散戶買賣超/大盤交易量，以1%作為上升下降的標準，在+- 1%以內則為flat。</a:t>
            </a:r>
            <a:endParaRPr b="0" i="0" sz="36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1577624613559.jpg" id="230" name="Google Shape;2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19" y="5462922"/>
            <a:ext cx="11583364" cy="3484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箭頭 箭頭" id="231" name="Google Shape;2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6392" y="1716699"/>
            <a:ext cx="755309" cy="31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4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237" name="Google Shape;237;p24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1" name="Google Shape;241;p24"/>
          <p:cNvSpPr txBox="1"/>
          <p:nvPr/>
        </p:nvSpPr>
        <p:spPr>
          <a:xfrm>
            <a:off x="493183" y="677333"/>
            <a:ext cx="19431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報告架構</a:t>
            </a:r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407936" y="2597266"/>
            <a:ext cx="1846374" cy="1143001"/>
            <a:chOff x="0" y="0"/>
            <a:chExt cx="1846372" cy="1143000"/>
          </a:xfrm>
        </p:grpSpPr>
        <p:sp>
          <p:nvSpPr>
            <p:cNvPr id="243" name="Google Shape;243;p24"/>
            <p:cNvSpPr txBox="1"/>
            <p:nvPr/>
          </p:nvSpPr>
          <p:spPr>
            <a:xfrm>
              <a:off x="38100" y="38100"/>
              <a:ext cx="1770172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Raw data</a:t>
              </a:r>
              <a:endParaRPr/>
            </a:p>
          </p:txBody>
        </p:sp>
        <p:pic>
          <p:nvPicPr>
            <p:cNvPr descr="Raw data Raw data" id="244" name="Google Shape;24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846372" cy="1143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24"/>
          <p:cNvSpPr txBox="1"/>
          <p:nvPr/>
        </p:nvSpPr>
        <p:spPr>
          <a:xfrm rot="-1560000">
            <a:off x="1742946" y="2050122"/>
            <a:ext cx="776437" cy="6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X3</a:t>
            </a:r>
            <a:endParaRPr/>
          </a:p>
        </p:txBody>
      </p:sp>
      <p:cxnSp>
        <p:nvCxnSpPr>
          <p:cNvPr id="246" name="Google Shape;246;p24"/>
          <p:cNvCxnSpPr/>
          <p:nvPr/>
        </p:nvCxnSpPr>
        <p:spPr>
          <a:xfrm>
            <a:off x="2372058" y="3168766"/>
            <a:ext cx="2363827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7" name="Google Shape;247;p24"/>
          <p:cNvSpPr txBox="1"/>
          <p:nvPr/>
        </p:nvSpPr>
        <p:spPr>
          <a:xfrm>
            <a:off x="2277846" y="2578128"/>
            <a:ext cx="2552252" cy="546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None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bind &amp; select</a:t>
            </a:r>
            <a:endParaRPr/>
          </a:p>
        </p:txBody>
      </p:sp>
      <p:grpSp>
        <p:nvGrpSpPr>
          <p:cNvPr id="248" name="Google Shape;248;p24"/>
          <p:cNvGrpSpPr/>
          <p:nvPr/>
        </p:nvGrpSpPr>
        <p:grpSpPr>
          <a:xfrm>
            <a:off x="4853634" y="2819516"/>
            <a:ext cx="2082397" cy="698501"/>
            <a:chOff x="0" y="0"/>
            <a:chExt cx="2082395" cy="698500"/>
          </a:xfrm>
        </p:grpSpPr>
        <p:sp>
          <p:nvSpPr>
            <p:cNvPr id="249" name="Google Shape;249;p24"/>
            <p:cNvSpPr txBox="1"/>
            <p:nvPr/>
          </p:nvSpPr>
          <p:spPr>
            <a:xfrm>
              <a:off x="38100" y="38100"/>
              <a:ext cx="2006195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All news</a:t>
              </a:r>
              <a:endParaRPr/>
            </a:p>
          </p:txBody>
        </p:sp>
        <p:pic>
          <p:nvPicPr>
            <p:cNvPr descr="All news All news" id="250" name="Google Shape;25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82395" cy="69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577610873739.jpg" id="251" name="Google Shape;25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7386" y="5600254"/>
            <a:ext cx="1654892" cy="192540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4891734" y="3583864"/>
            <a:ext cx="2006196" cy="128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700"/>
              <a:buFont typeface="Gill Sans"/>
              <a:buNone/>
            </a:pPr>
            <a:r>
              <a:rPr b="1" i="0" lang="en-US" sz="27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date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700"/>
              <a:buFont typeface="Gill Sans"/>
              <a:buNone/>
            </a:pPr>
            <a:r>
              <a:rPr b="1" i="0" lang="en-US" sz="27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news_id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700"/>
              <a:buFont typeface="Gill Sans"/>
              <a:buNone/>
            </a:pPr>
            <a:r>
              <a:rPr b="1" i="0" lang="en-US" sz="27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content</a:t>
            </a:r>
            <a:endParaRPr/>
          </a:p>
        </p:txBody>
      </p:sp>
      <p:cxnSp>
        <p:nvCxnSpPr>
          <p:cNvPr id="253" name="Google Shape;253;p24"/>
          <p:cNvCxnSpPr/>
          <p:nvPr/>
        </p:nvCxnSpPr>
        <p:spPr>
          <a:xfrm>
            <a:off x="7277592" y="3262513"/>
            <a:ext cx="1" cy="3228574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54" name="Google Shape;254;p24"/>
          <p:cNvCxnSpPr/>
          <p:nvPr/>
        </p:nvCxnSpPr>
        <p:spPr>
          <a:xfrm>
            <a:off x="7268198" y="4876799"/>
            <a:ext cx="773860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55" name="Google Shape;255;p24"/>
          <p:cNvGrpSpPr/>
          <p:nvPr/>
        </p:nvGrpSpPr>
        <p:grpSpPr>
          <a:xfrm>
            <a:off x="8202143" y="4511673"/>
            <a:ext cx="2082397" cy="698501"/>
            <a:chOff x="0" y="0"/>
            <a:chExt cx="2082395" cy="698500"/>
          </a:xfrm>
        </p:grpSpPr>
        <p:sp>
          <p:nvSpPr>
            <p:cNvPr id="256" name="Google Shape;256;p24"/>
            <p:cNvSpPr txBox="1"/>
            <p:nvPr/>
          </p:nvSpPr>
          <p:spPr>
            <a:xfrm>
              <a:off x="38100" y="38100"/>
              <a:ext cx="2006195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df</a:t>
              </a:r>
              <a:endParaRPr/>
            </a:p>
          </p:txBody>
        </p:sp>
        <p:pic>
          <p:nvPicPr>
            <p:cNvPr descr="df df" id="257" name="Google Shape;25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82395" cy="69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5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263" name="Google Shape;263;p25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7" name="Google Shape;267;p25"/>
          <p:cNvSpPr txBox="1"/>
          <p:nvPr/>
        </p:nvSpPr>
        <p:spPr>
          <a:xfrm>
            <a:off x="493183" y="677333"/>
            <a:ext cx="46863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報告架構（資料截圖）</a:t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753533" y="1576916"/>
            <a:ext cx="11497735" cy="1524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69794" lvl="0" marL="369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data_frame</a:t>
            </a:r>
            <a:endParaRPr/>
          </a:p>
          <a:p>
            <a:pPr indent="-369794" lvl="0" marL="369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buy_sell 是散戶決策，no代表</a:t>
            </a:r>
            <a:r>
              <a:rPr lang="en-US" sz="3000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（散戶買賣/超大盤交易量）在+- 1% 之間</a:t>
            </a:r>
            <a:endParaRPr/>
          </a:p>
        </p:txBody>
      </p:sp>
      <p:pic>
        <p:nvPicPr>
          <p:cNvPr descr="81013423_1579863128819665_605361703202324480_n.png" id="269" name="Google Shape;269;p25"/>
          <p:cNvPicPr preferRelativeResize="0"/>
          <p:nvPr/>
        </p:nvPicPr>
        <p:blipFill rotWithShape="1">
          <a:blip r:embed="rId3">
            <a:alphaModFix/>
          </a:blip>
          <a:srcRect b="0" l="8508" r="0" t="0"/>
          <a:stretch/>
        </p:blipFill>
        <p:spPr>
          <a:xfrm>
            <a:off x="3761187" y="3565725"/>
            <a:ext cx="5482425" cy="52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6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275" name="Google Shape;275;p26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79" name="Google Shape;279;p26"/>
          <p:cNvSpPr txBox="1"/>
          <p:nvPr/>
        </p:nvSpPr>
        <p:spPr>
          <a:xfrm>
            <a:off x="493183" y="677333"/>
            <a:ext cx="19431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報告架構</a:t>
            </a:r>
            <a:endParaRPr/>
          </a:p>
        </p:txBody>
      </p:sp>
      <p:cxnSp>
        <p:nvCxnSpPr>
          <p:cNvPr id="280" name="Google Shape;280;p26"/>
          <p:cNvCxnSpPr/>
          <p:nvPr/>
        </p:nvCxnSpPr>
        <p:spPr>
          <a:xfrm flipH="1">
            <a:off x="552507" y="4761925"/>
            <a:ext cx="1" cy="2322377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81" name="Google Shape;281;p26"/>
          <p:cNvGrpSpPr/>
          <p:nvPr/>
        </p:nvGrpSpPr>
        <p:grpSpPr>
          <a:xfrm>
            <a:off x="423535" y="2136367"/>
            <a:ext cx="2082397" cy="698501"/>
            <a:chOff x="0" y="0"/>
            <a:chExt cx="2082395" cy="698500"/>
          </a:xfrm>
        </p:grpSpPr>
        <p:sp>
          <p:nvSpPr>
            <p:cNvPr id="282" name="Google Shape;282;p26"/>
            <p:cNvSpPr txBox="1"/>
            <p:nvPr/>
          </p:nvSpPr>
          <p:spPr>
            <a:xfrm>
              <a:off x="38100" y="38100"/>
              <a:ext cx="2006195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df</a:t>
              </a:r>
              <a:endParaRPr/>
            </a:p>
          </p:txBody>
        </p:sp>
        <p:pic>
          <p:nvPicPr>
            <p:cNvPr descr="df df" id="283" name="Google Shape;28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82395" cy="698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4" name="Google Shape;284;p26"/>
          <p:cNvCxnSpPr/>
          <p:nvPr/>
        </p:nvCxnSpPr>
        <p:spPr>
          <a:xfrm>
            <a:off x="2654125" y="2485617"/>
            <a:ext cx="1564663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5" name="Google Shape;285;p26"/>
          <p:cNvSpPr txBox="1"/>
          <p:nvPr/>
        </p:nvSpPr>
        <p:spPr>
          <a:xfrm>
            <a:off x="2387802" y="1895228"/>
            <a:ext cx="2082396" cy="546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None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jiebaR</a:t>
            </a:r>
            <a:endParaRPr/>
          </a:p>
        </p:txBody>
      </p:sp>
      <p:grpSp>
        <p:nvGrpSpPr>
          <p:cNvPr id="286" name="Google Shape;286;p26"/>
          <p:cNvGrpSpPr/>
          <p:nvPr/>
        </p:nvGrpSpPr>
        <p:grpSpPr>
          <a:xfrm>
            <a:off x="4366982" y="2136367"/>
            <a:ext cx="2609152" cy="698501"/>
            <a:chOff x="0" y="0"/>
            <a:chExt cx="2609150" cy="698500"/>
          </a:xfrm>
        </p:grpSpPr>
        <p:sp>
          <p:nvSpPr>
            <p:cNvPr id="287" name="Google Shape;287;p26"/>
            <p:cNvSpPr txBox="1"/>
            <p:nvPr/>
          </p:nvSpPr>
          <p:spPr>
            <a:xfrm>
              <a:off x="38100" y="38100"/>
              <a:ext cx="2532950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unnested.df</a:t>
              </a:r>
              <a:endParaRPr/>
            </a:p>
          </p:txBody>
        </p:sp>
        <p:pic>
          <p:nvPicPr>
            <p:cNvPr descr="unnested.df unnested.df" id="288" name="Google Shape;28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609150" cy="69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26"/>
          <p:cNvGrpSpPr/>
          <p:nvPr/>
        </p:nvGrpSpPr>
        <p:grpSpPr>
          <a:xfrm>
            <a:off x="423535" y="3896390"/>
            <a:ext cx="4237802" cy="698501"/>
            <a:chOff x="0" y="0"/>
            <a:chExt cx="4237800" cy="698500"/>
          </a:xfrm>
        </p:grpSpPr>
        <p:sp>
          <p:nvSpPr>
            <p:cNvPr id="290" name="Google Shape;290;p26"/>
            <p:cNvSpPr txBox="1"/>
            <p:nvPr/>
          </p:nvSpPr>
          <p:spPr>
            <a:xfrm>
              <a:off x="38100" y="38100"/>
              <a:ext cx="4161600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 selection</a:t>
              </a:r>
              <a:endParaRPr/>
            </a:p>
          </p:txBody>
        </p:sp>
        <p:pic>
          <p:nvPicPr>
            <p:cNvPr descr="Feature selection Feature selection" id="291" name="Google Shape;29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4237800" cy="69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26"/>
          <p:cNvSpPr txBox="1"/>
          <p:nvPr/>
        </p:nvSpPr>
        <p:spPr>
          <a:xfrm>
            <a:off x="664689" y="4898225"/>
            <a:ext cx="1600089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Gill Sans"/>
              <a:buNone/>
            </a:pPr>
            <a:r>
              <a:rPr b="1" i="0" lang="en-US" sz="29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Entropy</a:t>
            </a:r>
            <a:endParaRPr/>
          </a:p>
        </p:txBody>
      </p:sp>
      <p:sp>
        <p:nvSpPr>
          <p:cNvPr id="293" name="Google Shape;293;p26"/>
          <p:cNvSpPr txBox="1"/>
          <p:nvPr/>
        </p:nvSpPr>
        <p:spPr>
          <a:xfrm>
            <a:off x="664689" y="5656413"/>
            <a:ext cx="4999671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Gill Sans"/>
              <a:buNone/>
            </a:pPr>
            <a:r>
              <a:rPr b="1" i="0" lang="en-US" sz="29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high/mid frequency words</a:t>
            </a:r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664689" y="6414601"/>
            <a:ext cx="1564662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Gill Sans"/>
              <a:buNone/>
            </a:pPr>
            <a:r>
              <a:rPr b="1" i="0" lang="en-US" sz="29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Lexicon</a:t>
            </a:r>
            <a:endParaRPr/>
          </a:p>
        </p:txBody>
      </p:sp>
      <p:cxnSp>
        <p:nvCxnSpPr>
          <p:cNvPr id="295" name="Google Shape;295;p26"/>
          <p:cNvCxnSpPr/>
          <p:nvPr/>
        </p:nvCxnSpPr>
        <p:spPr>
          <a:xfrm>
            <a:off x="5053881" y="4245640"/>
            <a:ext cx="1893970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296" name="Google Shape;296;p26"/>
          <p:cNvGrpSpPr/>
          <p:nvPr/>
        </p:nvGrpSpPr>
        <p:grpSpPr>
          <a:xfrm>
            <a:off x="7340396" y="3896390"/>
            <a:ext cx="4237801" cy="698501"/>
            <a:chOff x="0" y="0"/>
            <a:chExt cx="4237800" cy="698500"/>
          </a:xfrm>
        </p:grpSpPr>
        <p:sp>
          <p:nvSpPr>
            <p:cNvPr id="297" name="Google Shape;297;p26"/>
            <p:cNvSpPr txBox="1"/>
            <p:nvPr/>
          </p:nvSpPr>
          <p:spPr>
            <a:xfrm>
              <a:off x="38100" y="38100"/>
              <a:ext cx="4161600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feature_bind</a:t>
              </a:r>
              <a:endParaRPr/>
            </a:p>
          </p:txBody>
        </p:sp>
        <p:pic>
          <p:nvPicPr>
            <p:cNvPr descr="feature_bind feature_bind" id="298" name="Google Shape;29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4237800" cy="69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6"/>
          <p:cNvSpPr txBox="1"/>
          <p:nvPr/>
        </p:nvSpPr>
        <p:spPr>
          <a:xfrm>
            <a:off x="4959668" y="3625560"/>
            <a:ext cx="2082396" cy="546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None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bind</a:t>
            </a:r>
            <a:endParaRPr/>
          </a:p>
        </p:txBody>
      </p:sp>
      <p:cxnSp>
        <p:nvCxnSpPr>
          <p:cNvPr id="300" name="Google Shape;300;p26"/>
          <p:cNvCxnSpPr/>
          <p:nvPr/>
        </p:nvCxnSpPr>
        <p:spPr>
          <a:xfrm>
            <a:off x="7124327" y="2485617"/>
            <a:ext cx="1564662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01" name="Google Shape;301;p26"/>
          <p:cNvSpPr txBox="1"/>
          <p:nvPr/>
        </p:nvSpPr>
        <p:spPr>
          <a:xfrm>
            <a:off x="6754625" y="1574655"/>
            <a:ext cx="2082395" cy="9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None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Class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None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Method</a:t>
            </a:r>
            <a:endParaRPr/>
          </a:p>
        </p:txBody>
      </p:sp>
      <p:grpSp>
        <p:nvGrpSpPr>
          <p:cNvPr id="302" name="Google Shape;302;p26"/>
          <p:cNvGrpSpPr/>
          <p:nvPr/>
        </p:nvGrpSpPr>
        <p:grpSpPr>
          <a:xfrm>
            <a:off x="8837183" y="1461702"/>
            <a:ext cx="2609152" cy="698501"/>
            <a:chOff x="0" y="0"/>
            <a:chExt cx="2609150" cy="698500"/>
          </a:xfrm>
        </p:grpSpPr>
        <p:sp>
          <p:nvSpPr>
            <p:cNvPr id="303" name="Google Shape;303;p26"/>
            <p:cNvSpPr txBox="1"/>
            <p:nvPr/>
          </p:nvSpPr>
          <p:spPr>
            <a:xfrm>
              <a:off x="38100" y="38100"/>
              <a:ext cx="2532950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Train set</a:t>
              </a:r>
              <a:endParaRPr/>
            </a:p>
          </p:txBody>
        </p:sp>
        <p:pic>
          <p:nvPicPr>
            <p:cNvPr descr="Train set Train set" id="304" name="Google Shape;30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609150" cy="69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26"/>
          <p:cNvGrpSpPr/>
          <p:nvPr/>
        </p:nvGrpSpPr>
        <p:grpSpPr>
          <a:xfrm>
            <a:off x="8837183" y="2538824"/>
            <a:ext cx="2609152" cy="698501"/>
            <a:chOff x="0" y="0"/>
            <a:chExt cx="2609150" cy="698500"/>
          </a:xfrm>
        </p:grpSpPr>
        <p:sp>
          <p:nvSpPr>
            <p:cNvPr id="306" name="Google Shape;306;p26"/>
            <p:cNvSpPr txBox="1"/>
            <p:nvPr/>
          </p:nvSpPr>
          <p:spPr>
            <a:xfrm>
              <a:off x="38100" y="38100"/>
              <a:ext cx="2532950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Test set</a:t>
              </a:r>
              <a:endParaRPr/>
            </a:p>
          </p:txBody>
        </p:sp>
        <p:pic>
          <p:nvPicPr>
            <p:cNvPr descr="Test set Test set" id="307" name="Google Shape;307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609150" cy="69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7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313" name="Google Shape;313;p27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7" name="Google Shape;317;p27"/>
          <p:cNvSpPr txBox="1"/>
          <p:nvPr/>
        </p:nvSpPr>
        <p:spPr>
          <a:xfrm>
            <a:off x="493183" y="677333"/>
            <a:ext cx="19431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報告架構</a:t>
            </a:r>
            <a:endParaRPr/>
          </a:p>
        </p:txBody>
      </p:sp>
      <p:grpSp>
        <p:nvGrpSpPr>
          <p:cNvPr id="318" name="Google Shape;318;p27"/>
          <p:cNvGrpSpPr/>
          <p:nvPr/>
        </p:nvGrpSpPr>
        <p:grpSpPr>
          <a:xfrm>
            <a:off x="527455" y="4400550"/>
            <a:ext cx="2724182" cy="698501"/>
            <a:chOff x="0" y="0"/>
            <a:chExt cx="2724180" cy="698500"/>
          </a:xfrm>
        </p:grpSpPr>
        <p:sp>
          <p:nvSpPr>
            <p:cNvPr id="319" name="Google Shape;319;p27"/>
            <p:cNvSpPr txBox="1"/>
            <p:nvPr/>
          </p:nvSpPr>
          <p:spPr>
            <a:xfrm>
              <a:off x="38100" y="38100"/>
              <a:ext cx="2647980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Everything</a:t>
              </a:r>
              <a:endParaRPr/>
            </a:p>
          </p:txBody>
        </p:sp>
        <p:pic>
          <p:nvPicPr>
            <p:cNvPr descr="Everything Everything" id="320" name="Google Shape;32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724180" cy="698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1" name="Google Shape;321;p27"/>
          <p:cNvCxnSpPr/>
          <p:nvPr/>
        </p:nvCxnSpPr>
        <p:spPr>
          <a:xfrm>
            <a:off x="3381563" y="4749800"/>
            <a:ext cx="1493390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322" name="Google Shape;322;p27"/>
          <p:cNvGrpSpPr/>
          <p:nvPr/>
        </p:nvGrpSpPr>
        <p:grpSpPr>
          <a:xfrm>
            <a:off x="5004880" y="4178300"/>
            <a:ext cx="2724181" cy="1143001"/>
            <a:chOff x="0" y="0"/>
            <a:chExt cx="2724180" cy="1143000"/>
          </a:xfrm>
        </p:grpSpPr>
        <p:sp>
          <p:nvSpPr>
            <p:cNvPr id="323" name="Google Shape;323;p27"/>
            <p:cNvSpPr txBox="1"/>
            <p:nvPr/>
          </p:nvSpPr>
          <p:spPr>
            <a:xfrm>
              <a:off x="38100" y="38100"/>
              <a:ext cx="264798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Multinomial regression</a:t>
              </a:r>
              <a:endParaRPr/>
            </a:p>
          </p:txBody>
        </p:sp>
        <p:pic>
          <p:nvPicPr>
            <p:cNvPr descr="Multinomial regression Multinomial regression" id="324" name="Google Shape;32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724180" cy="1143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5" name="Google Shape;325;p27"/>
          <p:cNvCxnSpPr/>
          <p:nvPr/>
        </p:nvCxnSpPr>
        <p:spPr>
          <a:xfrm>
            <a:off x="7858988" y="4749800"/>
            <a:ext cx="1493389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326" name="Google Shape;326;p27"/>
          <p:cNvGrpSpPr/>
          <p:nvPr/>
        </p:nvGrpSpPr>
        <p:grpSpPr>
          <a:xfrm>
            <a:off x="9482305" y="4178300"/>
            <a:ext cx="2724181" cy="1143001"/>
            <a:chOff x="0" y="0"/>
            <a:chExt cx="2724180" cy="1143000"/>
          </a:xfrm>
        </p:grpSpPr>
        <p:sp>
          <p:nvSpPr>
            <p:cNvPr id="327" name="Google Shape;327;p27"/>
            <p:cNvSpPr txBox="1"/>
            <p:nvPr/>
          </p:nvSpPr>
          <p:spPr>
            <a:xfrm>
              <a:off x="38100" y="38100"/>
              <a:ext cx="264798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Compute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accuracy</a:t>
              </a:r>
              <a:endParaRPr/>
            </a:p>
          </p:txBody>
        </p:sp>
        <p:pic>
          <p:nvPicPr>
            <p:cNvPr descr="Compute… Computeaccuracy" id="328" name="Google Shape;32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724180" cy="1143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9" name="Google Shape;329;p27"/>
          <p:cNvCxnSpPr/>
          <p:nvPr/>
        </p:nvCxnSpPr>
        <p:spPr>
          <a:xfrm>
            <a:off x="9588500" y="5415134"/>
            <a:ext cx="1" cy="114300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0" name="Google Shape;330;p27"/>
          <p:cNvSpPr txBox="1"/>
          <p:nvPr/>
        </p:nvSpPr>
        <p:spPr>
          <a:xfrm>
            <a:off x="9618612" y="5520067"/>
            <a:ext cx="856121" cy="1066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700"/>
              <a:buFont typeface="Gill Sans"/>
              <a:buNone/>
            </a:pPr>
            <a:r>
              <a:rPr b="1" i="0" lang="en-US" sz="27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每天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700"/>
              <a:buFont typeface="Gill Sans"/>
              <a:buNone/>
            </a:pPr>
            <a:r>
              <a:rPr b="1" i="0" lang="en-US" sz="27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每則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8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336" name="Google Shape;336;p28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40" name="Google Shape;340;p28"/>
          <p:cNvSpPr txBox="1"/>
          <p:nvPr/>
        </p:nvSpPr>
        <p:spPr>
          <a:xfrm>
            <a:off x="5530850" y="2705100"/>
            <a:ext cx="19431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分析結果</a:t>
            </a:r>
            <a:endParaRPr/>
          </a:p>
        </p:txBody>
      </p:sp>
      <p:pic>
        <p:nvPicPr>
          <p:cNvPr descr="81331422_2649160918471970_508950892976799744_n.png" id="341" name="Google Shape;3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835" y="3043580"/>
            <a:ext cx="3058867" cy="408211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8"/>
          <p:cNvSpPr txBox="1"/>
          <p:nvPr/>
        </p:nvSpPr>
        <p:spPr>
          <a:xfrm>
            <a:off x="4972049" y="7468788"/>
            <a:ext cx="3060701" cy="6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Gill Sans"/>
              <a:buNone/>
            </a:pPr>
            <a:r>
              <a:rPr b="0" i="0" lang="en-US" sz="29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『聖誕也要性感』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9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348" name="Google Shape;348;p29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52" name="Google Shape;352;p29"/>
          <p:cNvSpPr txBox="1"/>
          <p:nvPr/>
        </p:nvSpPr>
        <p:spPr>
          <a:xfrm>
            <a:off x="493183" y="677333"/>
            <a:ext cx="19431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分析結果</a:t>
            </a:r>
            <a:endParaRPr/>
          </a:p>
        </p:txBody>
      </p:sp>
      <p:pic>
        <p:nvPicPr>
          <p:cNvPr descr="80669569_491351734850588_2880343096061591552_n.png" id="353" name="Google Shape;3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8492" y="3411776"/>
            <a:ext cx="5707816" cy="404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 txBox="1"/>
          <p:nvPr/>
        </p:nvSpPr>
        <p:spPr>
          <a:xfrm>
            <a:off x="753533" y="1576916"/>
            <a:ext cx="11497735" cy="63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43753" lvl="0" marL="4437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使用多項回歸，得到的結果如圖：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0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360" name="Google Shape;360;p30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64" name="Google Shape;364;p30"/>
          <p:cNvSpPr txBox="1"/>
          <p:nvPr/>
        </p:nvSpPr>
        <p:spPr>
          <a:xfrm>
            <a:off x="493183" y="677333"/>
            <a:ext cx="19431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分析結果</a:t>
            </a:r>
            <a:endParaRPr/>
          </a:p>
        </p:txBody>
      </p:sp>
      <p:sp>
        <p:nvSpPr>
          <p:cNvPr id="365" name="Google Shape;365;p30"/>
          <p:cNvSpPr txBox="1"/>
          <p:nvPr/>
        </p:nvSpPr>
        <p:spPr>
          <a:xfrm>
            <a:off x="753533" y="1576916"/>
            <a:ext cx="11497735" cy="3302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81851" lvl="0" marL="4818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AutoNum type="arabicPeriod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整體的準確度不高，有三種解釋：</a:t>
            </a:r>
            <a:b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a.與消息面無關</a:t>
            </a:r>
            <a:b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b.與消息面有關但不是唯一因素</a:t>
            </a:r>
            <a:b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c.變數或是機器學習的挑選</a:t>
            </a:r>
            <a:endParaRPr/>
          </a:p>
          <a:p>
            <a:pPr indent="-481851" lvl="0" marL="4818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AutoNum type="arabicPeriod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但散戶的準確度相對於大盤而言比較高，所以可能不是解釋a</a:t>
            </a:r>
            <a:endParaRPr/>
          </a:p>
          <a:p>
            <a:pPr indent="-481851" lvl="0" marL="4818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AutoNum type="arabicPeriod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因為準確度不高，所以不太能拿來預測未來股價</a:t>
            </a:r>
            <a:endParaRPr/>
          </a:p>
        </p:txBody>
      </p:sp>
      <p:pic>
        <p:nvPicPr>
          <p:cNvPr descr="81902851_2455983664512817_6389417070081081344_n.png" id="366" name="Google Shape;3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310" y="5370040"/>
            <a:ext cx="4905480" cy="654645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/>
          <p:nvPr/>
        </p:nvSpPr>
        <p:spPr>
          <a:xfrm>
            <a:off x="6311262" y="7574332"/>
            <a:ext cx="2863125" cy="55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500"/>
              <a:buFont typeface="Gill Sans"/>
              <a:buNone/>
            </a:pPr>
            <a:r>
              <a:rPr b="0" i="0" lang="en-US" sz="25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『沒辦法發財了...』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1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373" name="Google Shape;373;p31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77" name="Google Shape;377;p31"/>
          <p:cNvSpPr txBox="1"/>
          <p:nvPr/>
        </p:nvSpPr>
        <p:spPr>
          <a:xfrm>
            <a:off x="493183" y="677333"/>
            <a:ext cx="33147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改進結果的方向</a:t>
            </a:r>
            <a:endParaRPr/>
          </a:p>
        </p:txBody>
      </p:sp>
      <p:sp>
        <p:nvSpPr>
          <p:cNvPr id="378" name="Google Shape;378;p31"/>
          <p:cNvSpPr txBox="1"/>
          <p:nvPr/>
        </p:nvSpPr>
        <p:spPr>
          <a:xfrm>
            <a:off x="753533" y="1740219"/>
            <a:ext cx="11497735" cy="17018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81851" lvl="0" marL="4818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AutoNum type="arabicPeriod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爬更多的新聞網站，得到更全面的消息面資料</a:t>
            </a:r>
            <a:endParaRPr/>
          </a:p>
          <a:p>
            <a:pPr indent="-481851" lvl="0" marL="4818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AutoNum type="arabicPeriod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改分析台指期未平倉口數</a:t>
            </a:r>
            <a:endParaRPr/>
          </a:p>
          <a:p>
            <a:pPr indent="-481851" lvl="0" marL="4818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AutoNum type="arabicPeriod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用更新潮的方法，ex: BERT</a:t>
            </a:r>
            <a:endParaRPr/>
          </a:p>
        </p:txBody>
      </p:sp>
      <p:sp>
        <p:nvSpPr>
          <p:cNvPr id="379" name="Google Shape;379;p31"/>
          <p:cNvSpPr txBox="1"/>
          <p:nvPr/>
        </p:nvSpPr>
        <p:spPr>
          <a:xfrm>
            <a:off x="4430907" y="6906277"/>
            <a:ext cx="2971801" cy="55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500"/>
              <a:buFont typeface="Gill Sans"/>
              <a:buNone/>
            </a:pPr>
            <a:r>
              <a:rPr b="0" i="0" lang="en-US" sz="25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『努力就有希望！』</a:t>
            </a:r>
            <a:endParaRPr/>
          </a:p>
        </p:txBody>
      </p:sp>
      <p:pic>
        <p:nvPicPr>
          <p:cNvPr descr="80707504_2677740282307541_4156916876624003072_n.png" id="380" name="Google Shape;3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18" y="3768304"/>
            <a:ext cx="6672159" cy="500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2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386" name="Google Shape;386;p32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0" name="Google Shape;390;p32"/>
          <p:cNvSpPr txBox="1"/>
          <p:nvPr/>
        </p:nvSpPr>
        <p:spPr>
          <a:xfrm>
            <a:off x="493183" y="677333"/>
            <a:ext cx="10287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總結</a:t>
            </a:r>
            <a:endParaRPr/>
          </a:p>
        </p:txBody>
      </p:sp>
      <p:sp>
        <p:nvSpPr>
          <p:cNvPr id="391" name="Google Shape;391;p32"/>
          <p:cNvSpPr txBox="1"/>
          <p:nvPr/>
        </p:nvSpPr>
        <p:spPr>
          <a:xfrm>
            <a:off x="753533" y="1740218"/>
            <a:ext cx="11497735" cy="1079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81851" lvl="0" marL="4818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AutoNum type="arabicPeriod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研究過程：</a:t>
            </a:r>
            <a:b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b="0" i="0" sz="36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92" name="Google Shape;392;p32"/>
          <p:cNvGrpSpPr/>
          <p:nvPr/>
        </p:nvGrpSpPr>
        <p:grpSpPr>
          <a:xfrm>
            <a:off x="1047053" y="2441009"/>
            <a:ext cx="1574687" cy="787401"/>
            <a:chOff x="0" y="0"/>
            <a:chExt cx="1574685" cy="787400"/>
          </a:xfrm>
        </p:grpSpPr>
        <p:sp>
          <p:nvSpPr>
            <p:cNvPr id="393" name="Google Shape;393;p32"/>
            <p:cNvSpPr txBox="1"/>
            <p:nvPr/>
          </p:nvSpPr>
          <p:spPr>
            <a:xfrm>
              <a:off x="38100" y="38100"/>
              <a:ext cx="1498485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新聞</a:t>
              </a:r>
              <a:endParaRPr/>
            </a:p>
          </p:txBody>
        </p:sp>
        <p:pic>
          <p:nvPicPr>
            <p:cNvPr descr="新聞 新聞" id="394" name="Google Shape;394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574685" cy="78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32"/>
          <p:cNvGrpSpPr/>
          <p:nvPr/>
        </p:nvGrpSpPr>
        <p:grpSpPr>
          <a:xfrm>
            <a:off x="774409" y="3659600"/>
            <a:ext cx="1852753" cy="787401"/>
            <a:chOff x="0" y="0"/>
            <a:chExt cx="1852751" cy="787400"/>
          </a:xfrm>
        </p:grpSpPr>
        <p:sp>
          <p:nvSpPr>
            <p:cNvPr id="396" name="Google Shape;396;p32"/>
            <p:cNvSpPr txBox="1"/>
            <p:nvPr/>
          </p:nvSpPr>
          <p:spPr>
            <a:xfrm>
              <a:off x="38100" y="38100"/>
              <a:ext cx="1776551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買賣統計</a:t>
              </a:r>
              <a:endParaRPr/>
            </a:p>
          </p:txBody>
        </p:sp>
        <p:pic>
          <p:nvPicPr>
            <p:cNvPr descr="買賣統計 買賣統計" id="397" name="Google Shape;397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852751" cy="787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8" name="Google Shape;398;p32"/>
          <p:cNvCxnSpPr/>
          <p:nvPr/>
        </p:nvCxnSpPr>
        <p:spPr>
          <a:xfrm flipH="1">
            <a:off x="2833723" y="2500832"/>
            <a:ext cx="1" cy="188769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9" name="Google Shape;399;p32"/>
          <p:cNvCxnSpPr/>
          <p:nvPr/>
        </p:nvCxnSpPr>
        <p:spPr>
          <a:xfrm flipH="1">
            <a:off x="2812267" y="3444677"/>
            <a:ext cx="1028701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400" name="Google Shape;400;p32"/>
          <p:cNvGrpSpPr/>
          <p:nvPr/>
        </p:nvGrpSpPr>
        <p:grpSpPr>
          <a:xfrm>
            <a:off x="3887069" y="3095427"/>
            <a:ext cx="1574687" cy="698501"/>
            <a:chOff x="0" y="0"/>
            <a:chExt cx="1574685" cy="698500"/>
          </a:xfrm>
        </p:grpSpPr>
        <p:sp>
          <p:nvSpPr>
            <p:cNvPr id="401" name="Google Shape;401;p32"/>
            <p:cNvSpPr txBox="1"/>
            <p:nvPr/>
          </p:nvSpPr>
          <p:spPr>
            <a:xfrm>
              <a:off x="38100" y="38100"/>
              <a:ext cx="1498485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df</a:t>
              </a:r>
              <a:endParaRPr/>
            </a:p>
          </p:txBody>
        </p:sp>
        <p:pic>
          <p:nvPicPr>
            <p:cNvPr descr="df df" id="402" name="Google Shape;40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574685" cy="69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32"/>
          <p:cNvGrpSpPr/>
          <p:nvPr/>
        </p:nvGrpSpPr>
        <p:grpSpPr>
          <a:xfrm>
            <a:off x="5443341" y="4601352"/>
            <a:ext cx="2118119" cy="1231901"/>
            <a:chOff x="0" y="0"/>
            <a:chExt cx="2118117" cy="1231900"/>
          </a:xfrm>
        </p:grpSpPr>
        <p:sp>
          <p:nvSpPr>
            <p:cNvPr id="404" name="Google Shape;404;p32"/>
            <p:cNvSpPr txBox="1"/>
            <p:nvPr/>
          </p:nvSpPr>
          <p:spPr>
            <a:xfrm>
              <a:off x="38100" y="38100"/>
              <a:ext cx="2041917" cy="11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三種feature</a:t>
              </a:r>
              <a:endParaRPr/>
            </a:p>
          </p:txBody>
        </p:sp>
        <p:pic>
          <p:nvPicPr>
            <p:cNvPr descr="三種feature 三種feature" id="405" name="Google Shape;405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2118117" cy="1231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6" name="Google Shape;406;p32"/>
          <p:cNvCxnSpPr/>
          <p:nvPr/>
        </p:nvCxnSpPr>
        <p:spPr>
          <a:xfrm>
            <a:off x="5825936" y="2828727"/>
            <a:ext cx="1" cy="123190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407" name="Google Shape;407;p32"/>
          <p:cNvGrpSpPr/>
          <p:nvPr/>
        </p:nvGrpSpPr>
        <p:grpSpPr>
          <a:xfrm>
            <a:off x="5929160" y="2598909"/>
            <a:ext cx="1574686" cy="698501"/>
            <a:chOff x="0" y="0"/>
            <a:chExt cx="1574685" cy="698500"/>
          </a:xfrm>
        </p:grpSpPr>
        <p:sp>
          <p:nvSpPr>
            <p:cNvPr id="408" name="Google Shape;408;p32"/>
            <p:cNvSpPr txBox="1"/>
            <p:nvPr/>
          </p:nvSpPr>
          <p:spPr>
            <a:xfrm>
              <a:off x="38100" y="38100"/>
              <a:ext cx="1498485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train</a:t>
              </a:r>
              <a:endParaRPr/>
            </a:p>
          </p:txBody>
        </p:sp>
        <p:pic>
          <p:nvPicPr>
            <p:cNvPr descr="train train" id="409" name="Google Shape;409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574685" cy="69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Google Shape;410;p32"/>
          <p:cNvGrpSpPr/>
          <p:nvPr/>
        </p:nvGrpSpPr>
        <p:grpSpPr>
          <a:xfrm>
            <a:off x="5929160" y="3600131"/>
            <a:ext cx="1574686" cy="698501"/>
            <a:chOff x="0" y="0"/>
            <a:chExt cx="1574685" cy="698500"/>
          </a:xfrm>
        </p:grpSpPr>
        <p:sp>
          <p:nvSpPr>
            <p:cNvPr id="411" name="Google Shape;411;p32"/>
            <p:cNvSpPr txBox="1"/>
            <p:nvPr/>
          </p:nvSpPr>
          <p:spPr>
            <a:xfrm>
              <a:off x="38100" y="38100"/>
              <a:ext cx="1498485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test</a:t>
              </a:r>
              <a:endParaRPr/>
            </a:p>
          </p:txBody>
        </p:sp>
        <p:pic>
          <p:nvPicPr>
            <p:cNvPr descr="test test" id="412" name="Google Shape;41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574685" cy="698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3" name="Google Shape;413;p32"/>
          <p:cNvCxnSpPr/>
          <p:nvPr/>
        </p:nvCxnSpPr>
        <p:spPr>
          <a:xfrm flipH="1">
            <a:off x="5507856" y="3444677"/>
            <a:ext cx="330665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4" name="Google Shape;414;p32"/>
          <p:cNvCxnSpPr/>
          <p:nvPr/>
        </p:nvCxnSpPr>
        <p:spPr>
          <a:xfrm>
            <a:off x="7829955" y="2746597"/>
            <a:ext cx="1" cy="2963030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5" name="Google Shape;415;p32"/>
          <p:cNvCxnSpPr/>
          <p:nvPr/>
        </p:nvCxnSpPr>
        <p:spPr>
          <a:xfrm flipH="1">
            <a:off x="7810905" y="3738204"/>
            <a:ext cx="857309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416" name="Google Shape;416;p32"/>
          <p:cNvGrpSpPr/>
          <p:nvPr/>
        </p:nvGrpSpPr>
        <p:grpSpPr>
          <a:xfrm>
            <a:off x="8799099" y="3166705"/>
            <a:ext cx="2349154" cy="1143001"/>
            <a:chOff x="0" y="0"/>
            <a:chExt cx="2349153" cy="1143000"/>
          </a:xfrm>
        </p:grpSpPr>
        <p:sp>
          <p:nvSpPr>
            <p:cNvPr id="417" name="Google Shape;417;p32"/>
            <p:cNvSpPr txBox="1"/>
            <p:nvPr/>
          </p:nvSpPr>
          <p:spPr>
            <a:xfrm>
              <a:off x="38100" y="38100"/>
              <a:ext cx="2272953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MR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regression</a:t>
              </a:r>
              <a:endParaRPr/>
            </a:p>
          </p:txBody>
        </p:sp>
        <p:pic>
          <p:nvPicPr>
            <p:cNvPr descr="MR… MRregression" id="418" name="Google Shape;418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2349153" cy="1143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9" name="Google Shape;419;p32"/>
          <p:cNvCxnSpPr/>
          <p:nvPr/>
        </p:nvCxnSpPr>
        <p:spPr>
          <a:xfrm flipH="1" rot="10800000">
            <a:off x="9973675" y="4463011"/>
            <a:ext cx="1" cy="573578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420" name="Google Shape;420;p32"/>
          <p:cNvGrpSpPr/>
          <p:nvPr/>
        </p:nvGrpSpPr>
        <p:grpSpPr>
          <a:xfrm>
            <a:off x="8851957" y="5189895"/>
            <a:ext cx="2243437" cy="698501"/>
            <a:chOff x="0" y="0"/>
            <a:chExt cx="2243436" cy="698500"/>
          </a:xfrm>
        </p:grpSpPr>
        <p:sp>
          <p:nvSpPr>
            <p:cNvPr id="421" name="Google Shape;421;p32"/>
            <p:cNvSpPr txBox="1"/>
            <p:nvPr/>
          </p:nvSpPr>
          <p:spPr>
            <a:xfrm>
              <a:off x="38100" y="38100"/>
              <a:ext cx="2167236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Accuracy</a:t>
              </a:r>
              <a:endParaRPr/>
            </a:p>
          </p:txBody>
        </p:sp>
        <p:pic>
          <p:nvPicPr>
            <p:cNvPr descr="Accuracy Accuracy" id="422" name="Google Shape;422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243436" cy="69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32"/>
          <p:cNvSpPr txBox="1"/>
          <p:nvPr/>
        </p:nvSpPr>
        <p:spPr>
          <a:xfrm>
            <a:off x="753533" y="6287499"/>
            <a:ext cx="11497735" cy="1079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None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2.  精準度約在50%上下，果然發大財不容易啊QQ</a:t>
            </a:r>
            <a:b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b="0" i="0" sz="36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6400"/>
              <a:buFont typeface="Gill Sans"/>
              <a:buNone/>
            </a:pPr>
            <a:r>
              <a:rPr b="0" i="0" lang="en-US" sz="6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CONTEXT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582228" y="3005694"/>
            <a:ext cx="11988801" cy="57277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19100" lvl="0" marL="419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</a:pPr>
            <a:r>
              <a:rPr b="0" i="0" lang="en-US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目的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</a:pPr>
            <a:r>
              <a:rPr b="0" i="0" lang="en-US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架構（資料來源）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</a:pPr>
            <a:r>
              <a:rPr b="0" i="0" lang="en-US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分析結果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606060"/>
              </a:buClr>
              <a:buSzPts val="1020"/>
              <a:buFont typeface="Gill Sans"/>
              <a:buChar char="•"/>
            </a:pPr>
            <a:r>
              <a:rPr b="0" i="0" lang="en-US" sz="34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總結</a:t>
            </a:r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87" name="Google Shape;87;p15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80552704_2557046904525911_5288038591820201984_n.png" id="91" name="Google Shape;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0862" y="3804364"/>
            <a:ext cx="6705266" cy="44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9004560" y="8423519"/>
            <a:ext cx="2019301" cy="63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None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心心的側面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3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429" name="Google Shape;429;p33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33" name="Google Shape;433;p33"/>
          <p:cNvSpPr txBox="1"/>
          <p:nvPr/>
        </p:nvSpPr>
        <p:spPr>
          <a:xfrm>
            <a:off x="5196743" y="4565649"/>
            <a:ext cx="1950914" cy="6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-The End-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98" name="Google Shape;98;p16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2" name="Google Shape;102;p16"/>
          <p:cNvSpPr txBox="1"/>
          <p:nvPr/>
        </p:nvSpPr>
        <p:spPr>
          <a:xfrm>
            <a:off x="5988049" y="2705100"/>
            <a:ext cx="10287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目的</a:t>
            </a:r>
            <a:endParaRPr/>
          </a:p>
        </p:txBody>
      </p:sp>
      <p:pic>
        <p:nvPicPr>
          <p:cNvPr descr="80707504_2677740282307541_4156916876624003072_n.png"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3899" y="1357785"/>
            <a:ext cx="7885003" cy="5909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4204518" y="7513325"/>
            <a:ext cx="4595764" cy="6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Gill Sans"/>
              <a:buNone/>
            </a:pPr>
            <a:r>
              <a:rPr b="0" i="0" lang="en-US" sz="29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『我是心心，我要發財&gt;&lt;』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7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110" name="Google Shape;110;p17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4" name="Google Shape;114;p17"/>
          <p:cNvSpPr txBox="1"/>
          <p:nvPr/>
        </p:nvSpPr>
        <p:spPr>
          <a:xfrm>
            <a:off x="493183" y="677333"/>
            <a:ext cx="19431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報告目的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753533" y="1576916"/>
            <a:ext cx="11497735" cy="17018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43753" lvl="0" marL="4437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1.驗證假設：消息面會影響股價。</a:t>
            </a:r>
            <a:endParaRPr/>
          </a:p>
          <a:p>
            <a:pPr indent="-443753" lvl="0" marL="4437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2.試圖搜集財金新聞以預測股價。</a:t>
            </a:r>
            <a:endParaRPr/>
          </a:p>
          <a:p>
            <a:pPr indent="-443753" lvl="0" marL="4437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3.了解散戶相對於法人，會不會影響更多。</a:t>
            </a:r>
            <a:endParaRPr/>
          </a:p>
        </p:txBody>
      </p:sp>
      <p:grpSp>
        <p:nvGrpSpPr>
          <p:cNvPr id="116" name="Google Shape;116;p17"/>
          <p:cNvGrpSpPr/>
          <p:nvPr/>
        </p:nvGrpSpPr>
        <p:grpSpPr>
          <a:xfrm>
            <a:off x="1400346" y="3352799"/>
            <a:ext cx="10716239" cy="4563374"/>
            <a:chOff x="0" y="0"/>
            <a:chExt cx="10716236" cy="4563373"/>
          </a:xfrm>
        </p:grpSpPr>
        <p:pic>
          <p:nvPicPr>
            <p:cNvPr descr="影像" id="117" name="Google Shape;11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0716236" cy="456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線條 線條" id="118" name="Google Shape;11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117763">
              <a:off x="1824384" y="1666991"/>
              <a:ext cx="3091788" cy="7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線條 線條" id="119" name="Google Shape;11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378927">
              <a:off x="1995449" y="2382015"/>
              <a:ext cx="2749657" cy="7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線條 線條" id="120" name="Google Shape;120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407604">
              <a:off x="2092849" y="3094689"/>
              <a:ext cx="2554857" cy="7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線條 線條" id="121" name="Google Shape;121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819644">
              <a:off x="2065723" y="3915707"/>
              <a:ext cx="2609109" cy="7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線條 線條" id="122" name="Google Shape;122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3209418">
              <a:off x="5735423" y="970197"/>
              <a:ext cx="1754192" cy="7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線條 線條" id="123" name="Google Shape;123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116815">
              <a:off x="6060850" y="1871441"/>
              <a:ext cx="1103339" cy="7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線條 線條" id="124" name="Google Shape;124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763314">
              <a:off x="6099967" y="2661138"/>
              <a:ext cx="1025105" cy="7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線條 線條" id="125" name="Google Shape;125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-2974334">
              <a:off x="5888790" y="3676129"/>
              <a:ext cx="1447459" cy="76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箭頭 箭頭" id="126" name="Google Shape;126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66365" y="5340113"/>
            <a:ext cx="755310" cy="31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27" name="Google Shape;127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89494" y="3513992"/>
            <a:ext cx="1993147" cy="507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8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133" name="Google Shape;133;p18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7" name="Google Shape;137;p18"/>
          <p:cNvSpPr txBox="1"/>
          <p:nvPr/>
        </p:nvSpPr>
        <p:spPr>
          <a:xfrm>
            <a:off x="493183" y="677333"/>
            <a:ext cx="19431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報告目的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753533" y="1576916"/>
            <a:ext cx="11497735" cy="21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69794" lvl="0" marL="369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用後一天的股價給予前一天的新聞標籤，並尋找新聞中的特徵，進行機器學習並計算accuracy。</a:t>
            </a:r>
            <a:endParaRPr/>
          </a:p>
          <a:p>
            <a:pPr indent="-369794" lvl="0" marL="369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分為整體和散戶進行分析。</a:t>
            </a:r>
            <a:endParaRPr/>
          </a:p>
        </p:txBody>
      </p:sp>
      <p:grpSp>
        <p:nvGrpSpPr>
          <p:cNvPr id="139" name="Google Shape;139;p18"/>
          <p:cNvGrpSpPr/>
          <p:nvPr/>
        </p:nvGrpSpPr>
        <p:grpSpPr>
          <a:xfrm>
            <a:off x="4767943" y="3265167"/>
            <a:ext cx="7915318" cy="5466381"/>
            <a:chOff x="0" y="0"/>
            <a:chExt cx="7915317" cy="5466380"/>
          </a:xfrm>
        </p:grpSpPr>
        <p:pic>
          <p:nvPicPr>
            <p:cNvPr descr="影像" id="140" name="Google Shape;14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915317" cy="5466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箭頭 箭頭" id="141" name="Google Shape;14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81783" y="397386"/>
              <a:ext cx="1121058" cy="40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箭頭 箭頭" id="142" name="Google Shape;142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63070" y="400600"/>
              <a:ext cx="1121058" cy="4002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9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148" name="Google Shape;148;p19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52" name="Google Shape;152;p19"/>
          <p:cNvSpPr txBox="1"/>
          <p:nvPr/>
        </p:nvSpPr>
        <p:spPr>
          <a:xfrm>
            <a:off x="5009467" y="2705100"/>
            <a:ext cx="2985866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報告架構/來源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4235450" y="7513325"/>
            <a:ext cx="4533901" cy="6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Gill Sans"/>
              <a:buNone/>
            </a:pPr>
            <a:r>
              <a:rPr b="0" i="0" lang="en-US" sz="29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『跟資料一樣多的心心海』</a:t>
            </a:r>
            <a:endParaRPr/>
          </a:p>
        </p:txBody>
      </p:sp>
      <p:pic>
        <p:nvPicPr>
          <p:cNvPr descr="80900692_2765052750228345_6894233730617966592_n.jpg" id="154" name="Google Shape;1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0742" y="3515279"/>
            <a:ext cx="5983316" cy="384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0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160" name="Google Shape;160;p20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4" name="Google Shape;164;p20"/>
          <p:cNvSpPr txBox="1"/>
          <p:nvPr/>
        </p:nvSpPr>
        <p:spPr>
          <a:xfrm>
            <a:off x="493183" y="677333"/>
            <a:ext cx="19431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報告架構</a:t>
            </a:r>
            <a:endParaRPr/>
          </a:p>
        </p:txBody>
      </p:sp>
      <p:grpSp>
        <p:nvGrpSpPr>
          <p:cNvPr id="165" name="Google Shape;165;p20"/>
          <p:cNvGrpSpPr/>
          <p:nvPr/>
        </p:nvGrpSpPr>
        <p:grpSpPr>
          <a:xfrm>
            <a:off x="1542913" y="1878817"/>
            <a:ext cx="1069180" cy="698501"/>
            <a:chOff x="0" y="0"/>
            <a:chExt cx="1069179" cy="698500"/>
          </a:xfrm>
        </p:grpSpPr>
        <p:sp>
          <p:nvSpPr>
            <p:cNvPr id="166" name="Google Shape;166;p20"/>
            <p:cNvSpPr txBox="1"/>
            <p:nvPr/>
          </p:nvSpPr>
          <p:spPr>
            <a:xfrm>
              <a:off x="38100" y="38100"/>
              <a:ext cx="992979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BBS</a:t>
              </a:r>
              <a:endParaRPr/>
            </a:p>
          </p:txBody>
        </p:sp>
        <p:pic>
          <p:nvPicPr>
            <p:cNvPr descr="BBS BBS" id="167" name="Google Shape;16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069179" cy="69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20"/>
          <p:cNvGrpSpPr/>
          <p:nvPr/>
        </p:nvGrpSpPr>
        <p:grpSpPr>
          <a:xfrm>
            <a:off x="779078" y="2819516"/>
            <a:ext cx="1846373" cy="698501"/>
            <a:chOff x="0" y="0"/>
            <a:chExt cx="1846372" cy="698500"/>
          </a:xfrm>
        </p:grpSpPr>
        <p:sp>
          <p:nvSpPr>
            <p:cNvPr id="169" name="Google Shape;169;p20"/>
            <p:cNvSpPr txBox="1"/>
            <p:nvPr/>
          </p:nvSpPr>
          <p:spPr>
            <a:xfrm>
              <a:off x="38100" y="38100"/>
              <a:ext cx="1770172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YAHOO</a:t>
              </a:r>
              <a:endParaRPr/>
            </a:p>
          </p:txBody>
        </p:sp>
        <p:pic>
          <p:nvPicPr>
            <p:cNvPr descr="YAHOO YAHOO" id="170" name="Google Shape;17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846372" cy="69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20"/>
          <p:cNvGrpSpPr/>
          <p:nvPr/>
        </p:nvGrpSpPr>
        <p:grpSpPr>
          <a:xfrm>
            <a:off x="301871" y="3760214"/>
            <a:ext cx="2325726" cy="698501"/>
            <a:chOff x="0" y="0"/>
            <a:chExt cx="2325725" cy="698500"/>
          </a:xfrm>
        </p:grpSpPr>
        <p:sp>
          <p:nvSpPr>
            <p:cNvPr id="172" name="Google Shape;172;p20"/>
            <p:cNvSpPr txBox="1"/>
            <p:nvPr/>
          </p:nvSpPr>
          <p:spPr>
            <a:xfrm>
              <a:off x="38100" y="38100"/>
              <a:ext cx="2249525" cy="6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MOBILE01</a:t>
              </a:r>
              <a:endParaRPr/>
            </a:p>
          </p:txBody>
        </p:sp>
        <p:pic>
          <p:nvPicPr>
            <p:cNvPr descr="MOBILE01 MOBILE01" id="173" name="Google Shape;173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2325725" cy="698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4" name="Google Shape;174;p20"/>
          <p:cNvCxnSpPr/>
          <p:nvPr/>
        </p:nvCxnSpPr>
        <p:spPr>
          <a:xfrm>
            <a:off x="2859036" y="3168766"/>
            <a:ext cx="1415211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eland_logo-1-1024x348.png" id="175" name="Google Shape;17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9302" y="2710176"/>
            <a:ext cx="2698825" cy="917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0"/>
          <p:cNvCxnSpPr/>
          <p:nvPr/>
        </p:nvCxnSpPr>
        <p:spPr>
          <a:xfrm flipH="1">
            <a:off x="2838740" y="2206065"/>
            <a:ext cx="1" cy="1925403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1577608968416.jpg" id="177" name="Google Shape;17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0291" y="2508803"/>
            <a:ext cx="3720934" cy="1319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0"/>
          <p:cNvCxnSpPr/>
          <p:nvPr/>
        </p:nvCxnSpPr>
        <p:spPr>
          <a:xfrm>
            <a:off x="7020823" y="3168766"/>
            <a:ext cx="1146772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b6eac710-e26c-4b57-bad2-59bbb9eaf0cc.jpg" id="179" name="Google Shape;17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1871" y="5938133"/>
            <a:ext cx="2325725" cy="1710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0"/>
          <p:cNvCxnSpPr/>
          <p:nvPr/>
        </p:nvCxnSpPr>
        <p:spPr>
          <a:xfrm>
            <a:off x="2723424" y="6842915"/>
            <a:ext cx="488633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81" name="Google Shape;181;p20"/>
          <p:cNvGrpSpPr/>
          <p:nvPr/>
        </p:nvGrpSpPr>
        <p:grpSpPr>
          <a:xfrm>
            <a:off x="3343376" y="5418144"/>
            <a:ext cx="3309541" cy="787401"/>
            <a:chOff x="0" y="0"/>
            <a:chExt cx="3309540" cy="787400"/>
          </a:xfrm>
        </p:grpSpPr>
        <p:sp>
          <p:nvSpPr>
            <p:cNvPr id="182" name="Google Shape;182;p20"/>
            <p:cNvSpPr txBox="1"/>
            <p:nvPr/>
          </p:nvSpPr>
          <p:spPr>
            <a:xfrm>
              <a:off x="38100" y="38100"/>
              <a:ext cx="3233340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每日市場成交資訊</a:t>
              </a:r>
              <a:endParaRPr/>
            </a:p>
          </p:txBody>
        </p:sp>
        <p:pic>
          <p:nvPicPr>
            <p:cNvPr descr="每日市場成交資訊 每日市場成交資訊" id="183" name="Google Shape;183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3309540" cy="78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20"/>
          <p:cNvGrpSpPr/>
          <p:nvPr/>
        </p:nvGrpSpPr>
        <p:grpSpPr>
          <a:xfrm>
            <a:off x="3309009" y="7480285"/>
            <a:ext cx="4539412" cy="787401"/>
            <a:chOff x="0" y="0"/>
            <a:chExt cx="4539410" cy="787400"/>
          </a:xfrm>
        </p:grpSpPr>
        <p:sp>
          <p:nvSpPr>
            <p:cNvPr id="185" name="Google Shape;185;p20"/>
            <p:cNvSpPr txBox="1"/>
            <p:nvPr/>
          </p:nvSpPr>
          <p:spPr>
            <a:xfrm>
              <a:off x="38100" y="38100"/>
              <a:ext cx="4463210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5854"/>
                </a:buClr>
                <a:buSzPts val="3000"/>
                <a:buFont typeface="Gill Sans"/>
                <a:buNone/>
              </a:pPr>
              <a:r>
                <a:rPr b="1" i="0" lang="en-US" sz="3000" u="none" cap="none" strike="noStrike">
                  <a:solidFill>
                    <a:srgbClr val="5B5854"/>
                  </a:solidFill>
                  <a:latin typeface="Gill Sans"/>
                  <a:ea typeface="Gill Sans"/>
                  <a:cs typeface="Gill Sans"/>
                  <a:sym typeface="Gill Sans"/>
                </a:rPr>
                <a:t>三大法人買賣金額統計表</a:t>
              </a:r>
              <a:endParaRPr/>
            </a:p>
          </p:txBody>
        </p:sp>
        <p:pic>
          <p:nvPicPr>
            <p:cNvPr descr="三大法人買賣金額統計表 三大法人買賣金額統計表" id="186" name="Google Shape;186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4539410" cy="787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7" name="Google Shape;187;p20"/>
          <p:cNvCxnSpPr/>
          <p:nvPr/>
        </p:nvCxnSpPr>
        <p:spPr>
          <a:xfrm flipH="1">
            <a:off x="3208170" y="5851355"/>
            <a:ext cx="1" cy="1925403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8" name="Google Shape;188;p20"/>
          <p:cNvCxnSpPr/>
          <p:nvPr/>
        </p:nvCxnSpPr>
        <p:spPr>
          <a:xfrm>
            <a:off x="7949257" y="5823182"/>
            <a:ext cx="1" cy="1925403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9" name="Google Shape;189;p20"/>
          <p:cNvCxnSpPr/>
          <p:nvPr/>
        </p:nvCxnSpPr>
        <p:spPr>
          <a:xfrm>
            <a:off x="7965650" y="6842166"/>
            <a:ext cx="488632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0" name="Google Shape;190;p20"/>
          <p:cNvSpPr txBox="1"/>
          <p:nvPr/>
        </p:nvSpPr>
        <p:spPr>
          <a:xfrm>
            <a:off x="8555057" y="6449332"/>
            <a:ext cx="1676401" cy="673101"/>
          </a:xfrm>
          <a:prstGeom prst="rect">
            <a:avLst/>
          </a:prstGeom>
          <a:noFill/>
          <a:ln cap="flat" cmpd="sng" w="38100">
            <a:solidFill>
              <a:srgbClr val="86493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000"/>
              <a:buFont typeface="Gill Sans"/>
              <a:buNone/>
            </a:pPr>
            <a:r>
              <a:rPr b="1" i="0" lang="en-US" sz="30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給予評價</a:t>
            </a:r>
            <a:endParaRPr/>
          </a:p>
        </p:txBody>
      </p:sp>
      <p:cxnSp>
        <p:nvCxnSpPr>
          <p:cNvPr id="191" name="Google Shape;191;p20"/>
          <p:cNvCxnSpPr/>
          <p:nvPr/>
        </p:nvCxnSpPr>
        <p:spPr>
          <a:xfrm>
            <a:off x="10332232" y="6823865"/>
            <a:ext cx="488633" cy="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1577624470748.jpg" id="192" name="Google Shape;192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97264" y="7620311"/>
            <a:ext cx="2569268" cy="1434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0"/>
          <p:cNvCxnSpPr/>
          <p:nvPr/>
        </p:nvCxnSpPr>
        <p:spPr>
          <a:xfrm>
            <a:off x="10837256" y="6807706"/>
            <a:ext cx="1" cy="411651"/>
          </a:xfrm>
          <a:prstGeom prst="straightConnector1">
            <a:avLst/>
          </a:prstGeom>
          <a:noFill/>
          <a:ln cap="flat" cmpd="sng" w="38100">
            <a:solidFill>
              <a:srgbClr val="568086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1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199" name="Google Shape;199;p21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03" name="Google Shape;203;p21"/>
          <p:cNvSpPr txBox="1"/>
          <p:nvPr/>
        </p:nvSpPr>
        <p:spPr>
          <a:xfrm>
            <a:off x="493183" y="677333"/>
            <a:ext cx="46863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報告架構（資料截圖）</a:t>
            </a:r>
            <a:endParaRPr/>
          </a:p>
        </p:txBody>
      </p:sp>
      <p:pic>
        <p:nvPicPr>
          <p:cNvPr descr="截圖 2019-12-29 下午5.26.21.png"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656" y="2608528"/>
            <a:ext cx="10693488" cy="56541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753533" y="1576916"/>
            <a:ext cx="11497735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69794" lvl="0" marL="369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bbs_raw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2"/>
          <p:cNvGrpSpPr/>
          <p:nvPr/>
        </p:nvGrpSpPr>
        <p:grpSpPr>
          <a:xfrm>
            <a:off x="-2684" y="-59941"/>
            <a:ext cx="13010169" cy="9873483"/>
            <a:chOff x="0" y="0"/>
            <a:chExt cx="13010168" cy="9873482"/>
          </a:xfrm>
        </p:grpSpPr>
        <p:sp>
          <p:nvSpPr>
            <p:cNvPr id="211" name="Google Shape;211;p22"/>
            <p:cNvSpPr/>
            <p:nvPr/>
          </p:nvSpPr>
          <p:spPr>
            <a:xfrm>
              <a:off x="0" y="0"/>
              <a:ext cx="251959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12758208" y="0"/>
              <a:ext cx="251960" cy="9873482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178877" y="9592221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78877" y="62532"/>
              <a:ext cx="12652413" cy="253910"/>
            </a:xfrm>
            <a:prstGeom prst="rect">
              <a:avLst/>
            </a:prstGeom>
            <a:solidFill>
              <a:srgbClr val="2C597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Gill Sans"/>
                <a:buNone/>
              </a:pPr>
              <a:r>
                <a:t/>
              </a:r>
              <a:endParaRPr b="0" i="0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15" name="Google Shape;215;p22"/>
          <p:cNvSpPr txBox="1"/>
          <p:nvPr/>
        </p:nvSpPr>
        <p:spPr>
          <a:xfrm>
            <a:off x="493183" y="677333"/>
            <a:ext cx="4686301" cy="736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3600"/>
              <a:buFont typeface="Gill Sans"/>
              <a:buNone/>
            </a:pPr>
            <a:r>
              <a:rPr b="0" i="0" lang="en-US" sz="3600" u="none" cap="none" strike="noStrike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rPr>
              <a:t>報告架構（資料截圖）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397237" y="1576916"/>
            <a:ext cx="6618557" cy="241091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69794" lvl="0" marL="369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stock_all.csv         全體</a:t>
            </a:r>
            <a:endParaRPr b="0" i="0" sz="3600" u="none" cap="none" strike="noStrike">
              <a:solidFill>
                <a:srgbClr val="60606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9794" lvl="0" marL="369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3750"/>
              <a:buFont typeface="Gill Sans"/>
              <a:buChar char="•"/>
            </a:pP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評價方法：</a:t>
            </a:r>
            <a:b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今天 - 昨天 &gt;= 1%          up</a:t>
            </a:r>
            <a:b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今天 - 昨天 &lt;= -1%         down</a:t>
            </a:r>
            <a:b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3000" u="none" cap="none" strike="noStrike">
                <a:solidFill>
                  <a:srgbClr val="5B5854"/>
                </a:solidFill>
                <a:latin typeface="Gill Sans"/>
                <a:ea typeface="Gill Sans"/>
                <a:cs typeface="Gill Sans"/>
                <a:sym typeface="Gill Sans"/>
              </a:rPr>
              <a:t>沒有太大變動                flat</a:t>
            </a:r>
            <a:endParaRPr/>
          </a:p>
        </p:txBody>
      </p:sp>
      <p:pic>
        <p:nvPicPr>
          <p:cNvPr descr="1577611799568.jpg" id="217" name="Google Shape;217;p22"/>
          <p:cNvPicPr preferRelativeResize="0"/>
          <p:nvPr/>
        </p:nvPicPr>
        <p:blipFill rotWithShape="1">
          <a:blip r:embed="rId3">
            <a:alphaModFix/>
          </a:blip>
          <a:srcRect b="0" l="6182" r="0" t="0"/>
          <a:stretch/>
        </p:blipFill>
        <p:spPr>
          <a:xfrm>
            <a:off x="5555496" y="4789539"/>
            <a:ext cx="6830877" cy="4275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箭頭 箭頭" id="218" name="Google Shape;2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1064" y="1717771"/>
            <a:ext cx="755310" cy="3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